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0" r:id="rId4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C063F-EB1A-4904-A92F-BDF6AC66DBA4}" type="datetimeFigureOut">
              <a:rPr lang="tr-TR" smtClean="0"/>
              <a:t>28.08.2025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1242B-F466-47B1-9C97-2354F74424E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1242B-F466-47B1-9C97-2354F74424EF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00" y="812292"/>
            <a:ext cx="10534015" cy="219710"/>
          </a:xfrm>
          <a:custGeom>
            <a:avLst/>
            <a:gdLst/>
            <a:ahLst/>
            <a:cxnLst/>
            <a:rect l="l" t="t" r="r" b="b"/>
            <a:pathLst>
              <a:path w="10534015" h="219709">
                <a:moveTo>
                  <a:pt x="10533888" y="219455"/>
                </a:moveTo>
                <a:lnTo>
                  <a:pt x="0" y="21945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1945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28471"/>
            <a:ext cx="10692765" cy="303530"/>
          </a:xfrm>
          <a:custGeom>
            <a:avLst/>
            <a:gdLst/>
            <a:ahLst/>
            <a:cxnLst/>
            <a:rect l="l" t="t" r="r" b="b"/>
            <a:pathLst>
              <a:path w="10692765" h="303530">
                <a:moveTo>
                  <a:pt x="10668" y="83832"/>
                </a:moveTo>
                <a:lnTo>
                  <a:pt x="0" y="83832"/>
                </a:lnTo>
                <a:lnTo>
                  <a:pt x="0" y="303288"/>
                </a:lnTo>
                <a:lnTo>
                  <a:pt x="10668" y="303288"/>
                </a:lnTo>
                <a:lnTo>
                  <a:pt x="10668" y="83832"/>
                </a:lnTo>
                <a:close/>
              </a:path>
              <a:path w="10692765" h="303530">
                <a:moveTo>
                  <a:pt x="10610088" y="74688"/>
                </a:moveTo>
                <a:lnTo>
                  <a:pt x="76200" y="74688"/>
                </a:lnTo>
                <a:lnTo>
                  <a:pt x="67056" y="74688"/>
                </a:lnTo>
                <a:lnTo>
                  <a:pt x="67056" y="83832"/>
                </a:lnTo>
                <a:lnTo>
                  <a:pt x="67056" y="303288"/>
                </a:lnTo>
                <a:lnTo>
                  <a:pt x="76200" y="303288"/>
                </a:lnTo>
                <a:lnTo>
                  <a:pt x="76200" y="83832"/>
                </a:lnTo>
                <a:lnTo>
                  <a:pt x="10610088" y="83832"/>
                </a:lnTo>
                <a:lnTo>
                  <a:pt x="10610088" y="74688"/>
                </a:lnTo>
                <a:close/>
              </a:path>
              <a:path w="10692765" h="303530">
                <a:moveTo>
                  <a:pt x="10692384" y="12"/>
                </a:moveTo>
                <a:lnTo>
                  <a:pt x="10610088" y="12"/>
                </a:lnTo>
                <a:lnTo>
                  <a:pt x="76200" y="12"/>
                </a:lnTo>
                <a:lnTo>
                  <a:pt x="10668" y="12"/>
                </a:lnTo>
                <a:lnTo>
                  <a:pt x="0" y="0"/>
                </a:lnTo>
                <a:lnTo>
                  <a:pt x="0" y="18300"/>
                </a:lnTo>
                <a:lnTo>
                  <a:pt x="0" y="83820"/>
                </a:lnTo>
                <a:lnTo>
                  <a:pt x="10668" y="83820"/>
                </a:lnTo>
                <a:lnTo>
                  <a:pt x="10668" y="18300"/>
                </a:lnTo>
                <a:lnTo>
                  <a:pt x="76200" y="18300"/>
                </a:lnTo>
                <a:lnTo>
                  <a:pt x="10610088" y="18300"/>
                </a:lnTo>
                <a:lnTo>
                  <a:pt x="10692384" y="18300"/>
                </a:lnTo>
                <a:lnTo>
                  <a:pt x="10692384" y="1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200" y="1031748"/>
            <a:ext cx="10534015" cy="204470"/>
          </a:xfrm>
          <a:custGeom>
            <a:avLst/>
            <a:gdLst/>
            <a:ahLst/>
            <a:cxnLst/>
            <a:rect l="l" t="t" r="r" b="b"/>
            <a:pathLst>
              <a:path w="10534015" h="204469">
                <a:moveTo>
                  <a:pt x="10533888" y="204215"/>
                </a:moveTo>
                <a:lnTo>
                  <a:pt x="0" y="20421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0421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812" y="14478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56388" y="38100"/>
                </a:moveTo>
                <a:lnTo>
                  <a:pt x="0" y="38100"/>
                </a:lnTo>
                <a:lnTo>
                  <a:pt x="0" y="0"/>
                </a:lnTo>
                <a:lnTo>
                  <a:pt x="56388" y="0"/>
                </a:lnTo>
                <a:lnTo>
                  <a:pt x="56388" y="38100"/>
                </a:lnTo>
                <a:close/>
              </a:path>
              <a:path w="56515" h="56514">
                <a:moveTo>
                  <a:pt x="56388" y="56388"/>
                </a:moveTo>
                <a:lnTo>
                  <a:pt x="47244" y="56388"/>
                </a:lnTo>
                <a:lnTo>
                  <a:pt x="47244" y="47244"/>
                </a:lnTo>
                <a:lnTo>
                  <a:pt x="56388" y="47244"/>
                </a:lnTo>
                <a:lnTo>
                  <a:pt x="56388" y="56388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59200" y="1204985"/>
            <a:ext cx="3167379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4"/>
          <p:cNvGrpSpPr/>
          <p:nvPr/>
        </p:nvGrpSpPr>
        <p:grpSpPr>
          <a:xfrm>
            <a:off x="1973152" y="3497622"/>
            <a:ext cx="6500858" cy="1314829"/>
            <a:chOff x="1989114" y="3579114"/>
            <a:chExt cx="6500858" cy="1314829"/>
          </a:xfrm>
        </p:grpSpPr>
        <p:sp>
          <p:nvSpPr>
            <p:cNvPr id="5" name="object 5"/>
            <p:cNvSpPr/>
            <p:nvPr/>
          </p:nvSpPr>
          <p:spPr>
            <a:xfrm>
              <a:off x="1989114" y="4848224"/>
              <a:ext cx="6500858" cy="45719"/>
            </a:xfrm>
            <a:custGeom>
              <a:avLst/>
              <a:gdLst/>
              <a:ahLst/>
              <a:cxnLst/>
              <a:rect l="l" t="t" r="r" b="b"/>
              <a:pathLst>
                <a:path w="6626859" h="981710">
                  <a:moveTo>
                    <a:pt x="0" y="981455"/>
                  </a:moveTo>
                  <a:lnTo>
                    <a:pt x="0" y="1523"/>
                  </a:lnTo>
                </a:path>
                <a:path w="6626859" h="981710">
                  <a:moveTo>
                    <a:pt x="6623304" y="658367"/>
                  </a:moveTo>
                  <a:lnTo>
                    <a:pt x="6626352" y="0"/>
                  </a:lnTo>
                </a:path>
                <a:path w="6626859" h="981710">
                  <a:moveTo>
                    <a:pt x="0" y="1523"/>
                  </a:moveTo>
                  <a:lnTo>
                    <a:pt x="6623304" y="1523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47416" y="3579114"/>
              <a:ext cx="4459605" cy="0"/>
            </a:xfrm>
            <a:custGeom>
              <a:avLst/>
              <a:gdLst/>
              <a:ahLst/>
              <a:cxnLst/>
              <a:rect l="l" t="t" r="r" b="b"/>
              <a:pathLst>
                <a:path w="4459605">
                  <a:moveTo>
                    <a:pt x="0" y="0"/>
                  </a:moveTo>
                  <a:lnTo>
                    <a:pt x="4459224" y="0"/>
                  </a:lnTo>
                </a:path>
              </a:pathLst>
            </a:custGeom>
            <a:ln w="70103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417874" y="1352533"/>
            <a:ext cx="3429024" cy="93600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endParaRPr lang="tr-TR" sz="1600" b="1" spc="-5" dirty="0">
              <a:latin typeface="Times New Roman"/>
              <a:cs typeface="Times New Roman"/>
            </a:endParaRPr>
          </a:p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MÜDÜR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ts val="1705"/>
              </a:lnSpc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Öğr. Gör. Mehmet Akif SARI </a:t>
            </a:r>
          </a:p>
        </p:txBody>
      </p:sp>
      <p:sp>
        <p:nvSpPr>
          <p:cNvPr id="10" name="object 10"/>
          <p:cNvSpPr/>
          <p:nvPr/>
        </p:nvSpPr>
        <p:spPr>
          <a:xfrm>
            <a:off x="286148" y="2673760"/>
            <a:ext cx="2756295" cy="1607731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marL="1492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</a:t>
            </a:r>
            <a:r>
              <a:rPr lang="tr-TR" sz="900" b="1" spc="-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 marL="228600" indent="-228600">
              <a:lnSpc>
                <a:spcPct val="100000"/>
              </a:lnSpc>
              <a:spcBef>
                <a:spcPts val="5"/>
              </a:spcBef>
              <a:buFont typeface="+mj-lt"/>
              <a:buAutoNum type="arabicPeriod"/>
            </a:pPr>
            <a:endParaRPr lang="tr-TR" sz="900" dirty="0">
              <a:latin typeface="Times New Roman"/>
              <a:cs typeface="Times New Roman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Öğr. Gör. Mehmet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Akif </a:t>
            </a:r>
            <a:r>
              <a:rPr lang="tr-TR" sz="1000" spc="-9" dirty="0">
                <a:latin typeface="Times New Roman" pitchFamily="18" charset="0"/>
                <a:cs typeface="Times New Roman" pitchFamily="18" charset="0"/>
              </a:rPr>
              <a:t>SARI 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Sinan KUZUCU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Öğr. Gör. Miraç ŞİRİN</a:t>
            </a:r>
          </a:p>
          <a:p>
            <a:pPr marL="295395" marR="349522" indent="-207294">
              <a:lnSpc>
                <a:spcPts val="934"/>
              </a:lnSpc>
              <a:buFont typeface="+mj-lt"/>
              <a:buAutoNum type="arabicPeriod"/>
            </a:pP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Uğur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BELLİKLİ</a:t>
            </a:r>
          </a:p>
          <a:p>
            <a:pPr marL="295395" marR="349522" indent="-207294">
              <a:lnSpc>
                <a:spcPts val="934"/>
              </a:lnSpc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Öğr. Gör. </a:t>
            </a:r>
            <a:r>
              <a:rPr lang="tr-TR" sz="1000" spc="-5" dirty="0" smtClean="0">
                <a:latin typeface="Times New Roman" pitchFamily="18" charset="0"/>
                <a:cs typeface="Times New Roman" pitchFamily="18" charset="0"/>
              </a:rPr>
              <a:t>Aykut GÖKTEKİN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Öğr. Gör. </a:t>
            </a:r>
            <a:r>
              <a:rPr lang="tr-TR" sz="1000" spc="-5" dirty="0" smtClean="0">
                <a:latin typeface="Times New Roman" pitchFamily="18" charset="0"/>
                <a:cs typeface="Times New Roman" pitchFamily="18" charset="0"/>
              </a:rPr>
              <a:t> Dr. Mustafa 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GÜLTEPE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. Üyesi </a:t>
            </a:r>
            <a:r>
              <a:rPr lang="tr-TR" sz="1000" spc="-9" dirty="0" smtClean="0">
                <a:latin typeface="Times New Roman" pitchFamily="18" charset="0"/>
                <a:cs typeface="Times New Roman" pitchFamily="18" charset="0"/>
              </a:rPr>
              <a:t>Şennur </a:t>
            </a:r>
            <a:r>
              <a:rPr lang="tr-TR" sz="1000" spc="-9" dirty="0">
                <a:latin typeface="Times New Roman" pitchFamily="18" charset="0"/>
                <a:cs typeface="Times New Roman" pitchFamily="18" charset="0"/>
              </a:rPr>
              <a:t>ERKOCA ŞENTÜRK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. Üyesi </a:t>
            </a:r>
            <a:r>
              <a:rPr lang="tr-TR" sz="1000" spc="-9" dirty="0" smtClean="0">
                <a:latin typeface="Times New Roman" pitchFamily="18" charset="0"/>
                <a:cs typeface="Times New Roman" pitchFamily="18" charset="0"/>
              </a:rPr>
              <a:t>Muhammed Ramazan DEMİRCİ</a:t>
            </a:r>
            <a:endParaRPr lang="tr-TR" sz="1000" spc="-9" dirty="0">
              <a:latin typeface="Times New Roman" pitchFamily="18" charset="0"/>
              <a:cs typeface="Times New Roman" pitchFamily="18" charset="0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Raportör Recai ALACAHAN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marL="97155" marR="500380">
              <a:lnSpc>
                <a:spcPts val="1030"/>
              </a:lnSpc>
              <a:spcBef>
                <a:spcPts val="5"/>
              </a:spcBef>
            </a:pP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418402" y="2638417"/>
            <a:ext cx="2880000" cy="13320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marL="984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 YÖNETİM</a:t>
            </a:r>
            <a:r>
              <a:rPr lang="tr-TR" sz="900" b="1" spc="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tr-TR" sz="900" dirty="0">
              <a:latin typeface="Times New Roman"/>
              <a:cs typeface="Times New Roman"/>
            </a:endParaRP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9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Öğr. Gör. Mehmet Akif SARI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Öğr. Gör. Sinan KUZUCU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Öğr. Gör. Miraç ŞİRİN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Prof. Dr. Hasan Hüseyin AKSU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Dr. Öğr. Üyesi Yavuz Selim GÖL 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Doç. Dr. Uğur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BELLİKLİ</a:t>
            </a:r>
            <a:endParaRPr lang="tr-TR" sz="1000" spc="-5" dirty="0">
              <a:latin typeface="Times New Roman" pitchFamily="18" charset="0"/>
              <a:cs typeface="Times New Roman" pitchFamily="18" charset="0"/>
            </a:endParaRPr>
          </a:p>
          <a:p>
            <a:pPr marL="88100" marR="856240">
              <a:lnSpc>
                <a:spcPts val="934"/>
              </a:lnSpc>
              <a:spcBef>
                <a:spcPts val="45"/>
              </a:spcBef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7   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Raportör Recai ALACAHAN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53012" y="4508492"/>
            <a:ext cx="2240280" cy="5334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0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000" spc="-5" dirty="0">
                <a:latin typeface="Times New Roman"/>
                <a:cs typeface="Times New Roman"/>
              </a:rPr>
              <a:t>Öğr. Gör. Sinan KUZUCU</a:t>
            </a:r>
          </a:p>
        </p:txBody>
      </p:sp>
      <p:sp>
        <p:nvSpPr>
          <p:cNvPr id="16" name="object 16"/>
          <p:cNvSpPr/>
          <p:nvPr/>
        </p:nvSpPr>
        <p:spPr>
          <a:xfrm>
            <a:off x="3449435" y="4065228"/>
            <a:ext cx="3332382" cy="12334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latin typeface="Times New Roman"/>
                <a:cs typeface="Times New Roman"/>
              </a:rPr>
              <a:t>Bölüm</a:t>
            </a:r>
            <a:r>
              <a:rPr lang="tr-TR" sz="900" b="1" spc="-30" dirty="0"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latin typeface="Times New Roman"/>
                <a:cs typeface="Times New Roman"/>
              </a:rPr>
              <a:t>Başkanlıkları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1  Finans- Bankacılık ve Sigortacılık  </a:t>
            </a: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2  Tıbbi Hizmetler ve Teknikler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3  Pazarlama ve Reklamcılık </a:t>
            </a: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4  Mülkiyet Koruma ve Güvenlik   Bölümü</a:t>
            </a: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5  Yönetim </a:t>
            </a:r>
            <a:r>
              <a:rPr lang="tr-TR" sz="900" spc="-10" dirty="0">
                <a:latin typeface="Times New Roman"/>
                <a:cs typeface="Times New Roman"/>
              </a:rPr>
              <a:t>ve </a:t>
            </a:r>
            <a:r>
              <a:rPr lang="tr-TR" sz="900" dirty="0">
                <a:latin typeface="Times New Roman"/>
                <a:cs typeface="Times New Roman"/>
              </a:rPr>
              <a:t>Organizasyon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6  Veterinerlik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7  </a:t>
            </a:r>
            <a:r>
              <a:rPr lang="tr-TR" sz="900" dirty="0">
                <a:latin typeface="Times New Roman"/>
                <a:cs typeface="Times New Roman"/>
              </a:rPr>
              <a:t>Sosyal Hizmetler ve Danışmanlık</a:t>
            </a:r>
          </a:p>
        </p:txBody>
      </p:sp>
      <p:grpSp>
        <p:nvGrpSpPr>
          <p:cNvPr id="4" name="object 18"/>
          <p:cNvGrpSpPr/>
          <p:nvPr/>
        </p:nvGrpSpPr>
        <p:grpSpPr>
          <a:xfrm>
            <a:off x="4965364" y="2318765"/>
            <a:ext cx="45719" cy="1695456"/>
            <a:chOff x="4975097" y="2926080"/>
            <a:chExt cx="41275" cy="1991360"/>
          </a:xfrm>
        </p:grpSpPr>
        <p:sp>
          <p:nvSpPr>
            <p:cNvPr id="19" name="object 19"/>
            <p:cNvSpPr/>
            <p:nvPr/>
          </p:nvSpPr>
          <p:spPr>
            <a:xfrm>
              <a:off x="4994147" y="2926080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6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95671" y="3131820"/>
              <a:ext cx="1905" cy="1766570"/>
            </a:xfrm>
            <a:custGeom>
              <a:avLst/>
              <a:gdLst/>
              <a:ahLst/>
              <a:cxnLst/>
              <a:rect l="l" t="t" r="r" b="b"/>
              <a:pathLst>
                <a:path w="1904" h="1766570">
                  <a:moveTo>
                    <a:pt x="0" y="1766315"/>
                  </a:moveTo>
                  <a:lnTo>
                    <a:pt x="152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16"/>
          <p:cNvSpPr/>
          <p:nvPr/>
        </p:nvSpPr>
        <p:spPr>
          <a:xfrm>
            <a:off x="200118" y="5495937"/>
            <a:ext cx="10147242" cy="2066913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				                 GENEL AKADEMİK KURULU</a:t>
            </a: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endParaRPr lang="tr-TR" sz="900" b="1" dirty="0">
              <a:solidFill>
                <a:srgbClr val="0C0C0C"/>
              </a:solidFill>
              <a:latin typeface="Times New Roman"/>
              <a:cs typeface="Times New Roman"/>
            </a:endParaRP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 Öğr. Gör. Mehmet Akif  SARI	                  Öğr. Gör. İbrahim Gökhan GÜRSOY                     Öğr. Gör. Emel POLAT		</a:t>
            </a: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Müdür Yardımcısı Öğr . Gör. Sinan KUZUCU	                  Öğr. Gör. Aykut GÖKTEKİN	            Öğr. Gör. Salih Erkut BOZ</a:t>
            </a: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Müdür Yardımcısı Öğr. Gör. Miraç ŞİRİN	                  Öğr. Gör. Mustafa AYDIN	            Öğr. Gör. Özge ÖMÜR	         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Öğr. Gör. Bilgin TEKER BEKÇİ		                  Öğr. Gör. Osman Serdal KARAPINAR                  </a:t>
            </a:r>
            <a:r>
              <a:rPr lang="tr-TR" sz="1000" spc="-5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" spc="-5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1000" spc="-5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Gör. Hasan HELİMOĞLU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 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Uğur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BELLİKLİ 		                  Öğr. Gör. Yunus ŞENTÜRK	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. Üyesi </a:t>
            </a:r>
            <a:r>
              <a:rPr lang="tr-TR" sz="1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Sevilay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KILINÇARSLAN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 Dr.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. Üyesi 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Şennur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	                  Öğr. Gör. Deniz KARAPINAR	            Öğr. Gör. 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Mualla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ÖĞÜTVEREN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Öğr. Gör.  Ömer TURANLI		                  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. Üyesi </a:t>
            </a:r>
            <a:r>
              <a:rPr lang="tr-TR" sz="1000" spc="-9" dirty="0" smtClean="0">
                <a:latin typeface="Times New Roman" pitchFamily="18" charset="0"/>
                <a:cs typeface="Times New Roman" pitchFamily="18" charset="0"/>
              </a:rPr>
              <a:t>Muhammed Ramazan </a:t>
            </a:r>
            <a:r>
              <a:rPr lang="tr-TR" sz="1000" spc="-9" dirty="0" smtClean="0">
                <a:latin typeface="Times New Roman" pitchFamily="18" charset="0"/>
                <a:cs typeface="Times New Roman" pitchFamily="18" charset="0"/>
              </a:rPr>
              <a:t>DEMİRCİ   </a:t>
            </a:r>
            <a:r>
              <a:rPr lang="tr-TR" sz="1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Gör. İrfan AKPINAR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Öğr. Gör. Dr. Deniz KURT		                   Öğr. Gör. Oktay Orçun BEKEN                             Öğr. Gör. Murat ESEN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Öğr. Gör. Emre GÜNEŞ		                   Öğr. Gör. Dr. Mustafa GÜLTEPE	            Öğr. Gör. Demet AKKAYA BELLİKLİ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      Öğr. Gör. Sefa Eyyüp ÇİÇEK</a:t>
            </a:r>
          </a:p>
          <a:p>
            <a:endParaRPr lang="tr-TR" sz="10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 		                  		 	</a:t>
            </a:r>
          </a:p>
        </p:txBody>
      </p:sp>
      <p:sp>
        <p:nvSpPr>
          <p:cNvPr id="11" name="object 14">
            <a:extLst>
              <a:ext uri="{FF2B5EF4-FFF2-40B4-BE49-F238E27FC236}">
                <a16:creationId xmlns:a16="http://schemas.microsoft.com/office/drawing/2014/main" xmlns="" id="{ED890DC4-2CE9-429E-2608-F6EC8AE7A202}"/>
              </a:ext>
            </a:extLst>
          </p:cNvPr>
          <p:cNvSpPr/>
          <p:nvPr/>
        </p:nvSpPr>
        <p:spPr>
          <a:xfrm>
            <a:off x="7353870" y="4445921"/>
            <a:ext cx="2240280" cy="5334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0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000" spc="-5" dirty="0">
                <a:latin typeface="Times New Roman"/>
                <a:cs typeface="Times New Roman"/>
              </a:rPr>
              <a:t>Öğr. Gör. Miraç ŞİRİN</a:t>
            </a:r>
          </a:p>
        </p:txBody>
      </p:sp>
      <p:sp>
        <p:nvSpPr>
          <p:cNvPr id="18" name="object 2"/>
          <p:cNvSpPr txBox="1"/>
          <p:nvPr/>
        </p:nvSpPr>
        <p:spPr>
          <a:xfrm>
            <a:off x="48069" y="43336"/>
            <a:ext cx="10590530" cy="1053494"/>
          </a:xfrm>
          <a:prstGeom prst="rect">
            <a:avLst/>
          </a:prstGeom>
          <a:solidFill>
            <a:srgbClr val="E4DFEB"/>
          </a:solidFill>
          <a:ln w="38100">
            <a:solidFill>
              <a:srgbClr val="80008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T.C.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ORGANİZASYON</a:t>
            </a:r>
            <a:r>
              <a:rPr sz="2000" b="1" spc="-25" dirty="0">
                <a:solidFill>
                  <a:srgbClr val="00008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ŞEMASI  (AKADEMİK)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2133"/>
            <a:ext cx="10693400" cy="134844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T.C.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1400" b="1" dirty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lang="tr-TR" sz="14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4" name="object 14">
            <a:extLst>
              <a:ext uri="{FF2B5EF4-FFF2-40B4-BE49-F238E27FC236}">
                <a16:creationId xmlns:a16="http://schemas.microsoft.com/office/drawing/2014/main" xmlns="" id="{807DD0DD-935C-85C5-1228-743D1D9242B0}"/>
              </a:ext>
            </a:extLst>
          </p:cNvPr>
          <p:cNvSpPr/>
          <p:nvPr/>
        </p:nvSpPr>
        <p:spPr>
          <a:xfrm>
            <a:off x="5530121" y="4224218"/>
            <a:ext cx="2438400" cy="557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BOLOGNA KURULU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bject 14">
            <a:extLst>
              <a:ext uri="{FF2B5EF4-FFF2-40B4-BE49-F238E27FC236}">
                <a16:creationId xmlns:a16="http://schemas.microsoft.com/office/drawing/2014/main" xmlns="" id="{9CDA33C5-B2C5-6F9B-E708-3BBC85FCE357}"/>
              </a:ext>
            </a:extLst>
          </p:cNvPr>
          <p:cNvSpPr/>
          <p:nvPr/>
        </p:nvSpPr>
        <p:spPr>
          <a:xfrm>
            <a:off x="2894198" y="1730228"/>
            <a:ext cx="2287192" cy="757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KANTİN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YÜK. OKUL SEK. RECAİ ALACAHAN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bject 14">
            <a:extLst>
              <a:ext uri="{FF2B5EF4-FFF2-40B4-BE49-F238E27FC236}">
                <a16:creationId xmlns:a16="http://schemas.microsoft.com/office/drawing/2014/main" xmlns="" id="{F0ACB1E8-7E01-5532-1BF6-DB787A4CDAAD}"/>
              </a:ext>
            </a:extLst>
          </p:cNvPr>
          <p:cNvSpPr/>
          <p:nvPr/>
        </p:nvSpPr>
        <p:spPr>
          <a:xfrm>
            <a:off x="5514970" y="1740544"/>
            <a:ext cx="2419346" cy="13265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STAJ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MUSTAFA GÜLTEPE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DOÇ. DR UĞUR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bject 14">
            <a:extLst>
              <a:ext uri="{FF2B5EF4-FFF2-40B4-BE49-F238E27FC236}">
                <a16:creationId xmlns:a16="http://schemas.microsoft.com/office/drawing/2014/main" xmlns="" id="{151AF876-23B4-0233-E493-A593EE44EFC7}"/>
              </a:ext>
            </a:extLst>
          </p:cNvPr>
          <p:cNvSpPr/>
          <p:nvPr/>
        </p:nvSpPr>
        <p:spPr>
          <a:xfrm>
            <a:off x="8087041" y="4022680"/>
            <a:ext cx="2447927" cy="773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AKTS  KORDİNATÖRLÜĞÜ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bject 14">
            <a:extLst>
              <a:ext uri="{FF2B5EF4-FFF2-40B4-BE49-F238E27FC236}">
                <a16:creationId xmlns:a16="http://schemas.microsoft.com/office/drawing/2014/main" xmlns="" id="{9573A3A0-8364-0425-2304-9A3DEF218164}"/>
              </a:ext>
            </a:extLst>
          </p:cNvPr>
          <p:cNvSpPr/>
          <p:nvPr/>
        </p:nvSpPr>
        <p:spPr>
          <a:xfrm>
            <a:off x="8061344" y="2781293"/>
            <a:ext cx="2446577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UZEM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 ÖZGE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İRFAN AKPINAR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bject 14">
            <a:extLst>
              <a:ext uri="{FF2B5EF4-FFF2-40B4-BE49-F238E27FC236}">
                <a16:creationId xmlns:a16="http://schemas.microsoft.com/office/drawing/2014/main" xmlns="" id="{FBD087A2-BBEE-B5A8-F867-41105A60A9D9}"/>
              </a:ext>
            </a:extLst>
          </p:cNvPr>
          <p:cNvSpPr/>
          <p:nvPr/>
        </p:nvSpPr>
        <p:spPr>
          <a:xfrm>
            <a:off x="5514970" y="3233118"/>
            <a:ext cx="2420950" cy="723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YEMEKHANE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SİNAN KUZUCU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BİL. İŞLT. ALPER METEHAN KANTEMİR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BÜRO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PERSONELİ  YASİN TÜRK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bject 14">
            <a:extLst>
              <a:ext uri="{FF2B5EF4-FFF2-40B4-BE49-F238E27FC236}">
                <a16:creationId xmlns:a16="http://schemas.microsoft.com/office/drawing/2014/main" xmlns="" id="{13B596BB-72D7-C05B-38A3-F11545E54459}"/>
              </a:ext>
            </a:extLst>
          </p:cNvPr>
          <p:cNvSpPr/>
          <p:nvPr/>
        </p:nvSpPr>
        <p:spPr>
          <a:xfrm>
            <a:off x="8096568" y="1730228"/>
            <a:ext cx="241934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ADEK KURULU 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DOÇ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UĞUR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bject 14">
            <a:extLst>
              <a:ext uri="{FF2B5EF4-FFF2-40B4-BE49-F238E27FC236}">
                <a16:creationId xmlns:a16="http://schemas.microsoft.com/office/drawing/2014/main" xmlns="" id="{B3A11EF8-7802-0E00-513E-3288F6BA384C}"/>
              </a:ext>
            </a:extLst>
          </p:cNvPr>
          <p:cNvSpPr/>
          <p:nvPr/>
        </p:nvSpPr>
        <p:spPr>
          <a:xfrm>
            <a:off x="5538044" y="5105050"/>
            <a:ext cx="2430477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1 HAZIRLAMA VE TAKİP </a:t>
            </a:r>
          </a:p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pPr>
              <a:lnSpc>
                <a:spcPct val="100000"/>
              </a:lnSpc>
            </a:pP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</p:txBody>
      </p:sp>
      <p:sp>
        <p:nvSpPr>
          <p:cNvPr id="80" name="object 14">
            <a:extLst>
              <a:ext uri="{FF2B5EF4-FFF2-40B4-BE49-F238E27FC236}">
                <a16:creationId xmlns:a16="http://schemas.microsoft.com/office/drawing/2014/main" xmlns="" id="{C485A2D7-93E9-BA2A-6948-9BE53B11B0F0}"/>
              </a:ext>
            </a:extLst>
          </p:cNvPr>
          <p:cNvSpPr/>
          <p:nvPr/>
        </p:nvSpPr>
        <p:spPr>
          <a:xfrm>
            <a:off x="2846370" y="5924565"/>
            <a:ext cx="2422059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SEKTÖREL İŞBİRLİĞİ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MUALLA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ÖĞÜTVEREN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BİLGİN TEKER BEKÇİ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İRFAN AKPINAR</a:t>
            </a:r>
          </a:p>
        </p:txBody>
      </p:sp>
      <p:sp>
        <p:nvSpPr>
          <p:cNvPr id="91" name="object 14">
            <a:extLst>
              <a:ext uri="{FF2B5EF4-FFF2-40B4-BE49-F238E27FC236}">
                <a16:creationId xmlns:a16="http://schemas.microsoft.com/office/drawing/2014/main" xmlns="" id="{645AB5E6-B861-57F9-F4CE-546B75B48029}"/>
              </a:ext>
            </a:extLst>
          </p:cNvPr>
          <p:cNvSpPr/>
          <p:nvPr/>
        </p:nvSpPr>
        <p:spPr>
          <a:xfrm>
            <a:off x="2846370" y="4495805"/>
            <a:ext cx="2436113" cy="12858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EĞİTİM 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DEMET AKKAYA BELLİKLİ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DOÇ.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DR.UĞUR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BELLİKLİ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MUSTAFA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GÜLTEPE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</p:txBody>
      </p:sp>
      <p:sp>
        <p:nvSpPr>
          <p:cNvPr id="27" name="object 14">
            <a:extLst>
              <a:ext uri="{FF2B5EF4-FFF2-40B4-BE49-F238E27FC236}">
                <a16:creationId xmlns:a16="http://schemas.microsoft.com/office/drawing/2014/main" xmlns="" id="{DC6E2B0E-5D06-A68F-EFA7-CFD07FFEB06F}"/>
              </a:ext>
            </a:extLst>
          </p:cNvPr>
          <p:cNvSpPr/>
          <p:nvPr/>
        </p:nvSpPr>
        <p:spPr>
          <a:xfrm>
            <a:off x="2865298" y="2665665"/>
            <a:ext cx="2357454" cy="17587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LABORATUVAR SORUMLULARI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ANATOMİ   ÖĞR. GÖR. M. AKİF SARI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BİLGİSAYAR LAB1-2  ÖĞR.GÖR.DR:M.GÜLTEPE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KLİNİK 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KONFERANS ÖĞR.GÖR İ.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KÜTÜPHANE ÖĞR.GÖR. AYKUT GÖKTEKİN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VE ATÖLYE ÖĞR.GÖR. S.ERKUT BOZ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 ODASI ÖĞR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VETERİNER UYG.ÖĞR.GÖR.YUNUS ŞENTÜRK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xmlns="" id="{0A7818DD-605B-E541-08BD-9756156D693B}"/>
              </a:ext>
            </a:extLst>
          </p:cNvPr>
          <p:cNvSpPr/>
          <p:nvPr/>
        </p:nvSpPr>
        <p:spPr>
          <a:xfrm>
            <a:off x="285257" y="3755979"/>
            <a:ext cx="2357453" cy="817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14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4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400" spc="-5" dirty="0">
                <a:latin typeface="Times New Roman"/>
                <a:cs typeface="Times New Roman"/>
              </a:rPr>
              <a:t>Öğr. Gör. Sinan KUZUCU</a:t>
            </a:r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xmlns="" id="{38192571-2901-02E8-09B4-BA4F92B07743}"/>
              </a:ext>
            </a:extLst>
          </p:cNvPr>
          <p:cNvSpPr/>
          <p:nvPr/>
        </p:nvSpPr>
        <p:spPr>
          <a:xfrm>
            <a:off x="8132782" y="4995871"/>
            <a:ext cx="2342671" cy="1075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ULUSLARARASI PROJE KOMİSYONU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SEVİLAY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KILINÇARSLAN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1FF760FF-5FFE-A87E-2CA6-A9BE02A7E02E}"/>
              </a:ext>
            </a:extLst>
          </p:cNvPr>
          <p:cNvSpPr txBox="1"/>
          <p:nvPr/>
        </p:nvSpPr>
        <p:spPr>
          <a:xfrm>
            <a:off x="0" y="32133"/>
            <a:ext cx="10693400" cy="134844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T.C.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1400" b="1" dirty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lang="tr-TR" sz="14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xmlns="" id="{BDC5F064-7D57-8820-2AD0-D98352723E7D}"/>
              </a:ext>
            </a:extLst>
          </p:cNvPr>
          <p:cNvSpPr/>
          <p:nvPr/>
        </p:nvSpPr>
        <p:spPr>
          <a:xfrm>
            <a:off x="270631" y="3798703"/>
            <a:ext cx="2569307" cy="9108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16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6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600" spc="-5" dirty="0">
                <a:latin typeface="Times New Roman"/>
                <a:cs typeface="Times New Roman"/>
              </a:rPr>
              <a:t>Öğr. Gör. Miraç ŞİRİN</a:t>
            </a:r>
          </a:p>
        </p:txBody>
      </p:sp>
      <p:sp>
        <p:nvSpPr>
          <p:cNvPr id="4" name="object 14">
            <a:extLst>
              <a:ext uri="{FF2B5EF4-FFF2-40B4-BE49-F238E27FC236}">
                <a16:creationId xmlns:a16="http://schemas.microsoft.com/office/drawing/2014/main" xmlns="" id="{F480893A-CF17-AB34-8E78-AE6235F95070}"/>
              </a:ext>
            </a:extLst>
          </p:cNvPr>
          <p:cNvSpPr/>
          <p:nvPr/>
        </p:nvSpPr>
        <p:spPr>
          <a:xfrm>
            <a:off x="2989246" y="1495409"/>
            <a:ext cx="2342671" cy="724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PROGRAMI 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14">
            <a:extLst>
              <a:ext uri="{FF2B5EF4-FFF2-40B4-BE49-F238E27FC236}">
                <a16:creationId xmlns:a16="http://schemas.microsoft.com/office/drawing/2014/main" xmlns="" id="{CF945E95-8E63-7B0C-79F7-2C6251724B61}"/>
              </a:ext>
            </a:extLst>
          </p:cNvPr>
          <p:cNvSpPr/>
          <p:nvPr/>
        </p:nvSpPr>
        <p:spPr>
          <a:xfrm>
            <a:off x="2989246" y="2424103"/>
            <a:ext cx="2316267" cy="724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SINAV KOORDİNATÖRLÜĞÜ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object 14">
            <a:extLst>
              <a:ext uri="{FF2B5EF4-FFF2-40B4-BE49-F238E27FC236}">
                <a16:creationId xmlns:a16="http://schemas.microsoft.com/office/drawing/2014/main" xmlns="" id="{6CB881EB-4447-4575-B6F9-5559B9AE726A}"/>
              </a:ext>
            </a:extLst>
          </p:cNvPr>
          <p:cNvSpPr/>
          <p:nvPr/>
        </p:nvSpPr>
        <p:spPr>
          <a:xfrm>
            <a:off x="2989246" y="4567243"/>
            <a:ext cx="2358630" cy="1435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 TEMSİLCİLİĞİ VE KONSEYİ SEÇİM KOMİSYONU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GOKTEKİN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MUSTAFA GÜLTEPE</a:t>
            </a:r>
          </a:p>
          <a:p>
            <a:endParaRPr lang="tr-T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bject 14">
            <a:extLst>
              <a:ext uri="{FF2B5EF4-FFF2-40B4-BE49-F238E27FC236}">
                <a16:creationId xmlns:a16="http://schemas.microsoft.com/office/drawing/2014/main" xmlns="" id="{90B74C53-DD4B-8A75-81C8-ABB7E1386178}"/>
              </a:ext>
            </a:extLst>
          </p:cNvPr>
          <p:cNvSpPr/>
          <p:nvPr/>
        </p:nvSpPr>
        <p:spPr>
          <a:xfrm>
            <a:off x="5561014" y="4638681"/>
            <a:ext cx="2398515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KÜTÜPHANE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MUHAMMED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RAMAZAN DEMİRCİ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MUALLA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ÖĞÜTVEREN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object 14">
            <a:extLst>
              <a:ext uri="{FF2B5EF4-FFF2-40B4-BE49-F238E27FC236}">
                <a16:creationId xmlns:a16="http://schemas.microsoft.com/office/drawing/2014/main" xmlns="" id="{0033D2D6-5D29-44C5-A544-CA6463CDD59B}"/>
              </a:ext>
            </a:extLst>
          </p:cNvPr>
          <p:cNvSpPr/>
          <p:nvPr/>
        </p:nvSpPr>
        <p:spPr>
          <a:xfrm>
            <a:off x="8061344" y="2352665"/>
            <a:ext cx="2438400" cy="757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 KOMİSYONU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MİRAÇ ŞİRİN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SİNAN KUZUCU</a:t>
            </a:r>
          </a:p>
        </p:txBody>
      </p:sp>
      <p:sp>
        <p:nvSpPr>
          <p:cNvPr id="84" name="object 14">
            <a:extLst>
              <a:ext uri="{FF2B5EF4-FFF2-40B4-BE49-F238E27FC236}">
                <a16:creationId xmlns:a16="http://schemas.microsoft.com/office/drawing/2014/main" xmlns="" id="{6F34CF5A-30D7-D8E5-B7EF-1478DFBA4059}"/>
              </a:ext>
            </a:extLst>
          </p:cNvPr>
          <p:cNvSpPr/>
          <p:nvPr/>
        </p:nvSpPr>
        <p:spPr>
          <a:xfrm>
            <a:off x="5561014" y="1495409"/>
            <a:ext cx="2357454" cy="709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MEZUN ÖĞRENCİLERLE İLETİŞİM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14">
            <a:extLst>
              <a:ext uri="{FF2B5EF4-FFF2-40B4-BE49-F238E27FC236}">
                <a16:creationId xmlns:a16="http://schemas.microsoft.com/office/drawing/2014/main" xmlns="" id="{0D2A0ACA-4CB5-1F56-F967-0C2396397492}"/>
              </a:ext>
            </a:extLst>
          </p:cNvPr>
          <p:cNvSpPr/>
          <p:nvPr/>
        </p:nvSpPr>
        <p:spPr>
          <a:xfrm>
            <a:off x="5561014" y="2352665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FARABİ- MEVLANA KOORDİNATÖRLÜĞÜ</a:t>
            </a:r>
          </a:p>
          <a:p>
            <a:pPr>
              <a:lnSpc>
                <a:spcPct val="100000"/>
              </a:lnSpc>
            </a:pP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DENİZ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BİLGİN TEKER BEKÇİ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ÖMER TURANLI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xmlns="" id="{2FC017BE-8171-97DA-A4C7-53C9A2544F99}"/>
              </a:ext>
            </a:extLst>
          </p:cNvPr>
          <p:cNvSpPr/>
          <p:nvPr/>
        </p:nvSpPr>
        <p:spPr>
          <a:xfrm>
            <a:off x="5561014" y="3138483"/>
            <a:ext cx="235745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KORDİNATÖRLÜĞÜ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MUSTAFA GÜLTEPE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DOÇ. DR. UĞUR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ŞENNUR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ERKOCA ŞENTÜRK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xmlns="" id="{1AD76F85-2FCB-17F7-3BDD-06EC80196A01}"/>
              </a:ext>
            </a:extLst>
          </p:cNvPr>
          <p:cNvSpPr/>
          <p:nvPr/>
        </p:nvSpPr>
        <p:spPr>
          <a:xfrm>
            <a:off x="8061344" y="3281359"/>
            <a:ext cx="2438400" cy="1128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SOSYAL, KÜLTÜREL VE AKADEMİK ETKİNLİKLER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MURAT ESEN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object 14">
            <a:extLst>
              <a:ext uri="{FF2B5EF4-FFF2-40B4-BE49-F238E27FC236}">
                <a16:creationId xmlns:a16="http://schemas.microsoft.com/office/drawing/2014/main" xmlns="" id="{CAA4FD70-3BC1-A071-22FA-1CF7A244B6B3}"/>
              </a:ext>
            </a:extLst>
          </p:cNvPr>
          <p:cNvSpPr/>
          <p:nvPr/>
        </p:nvSpPr>
        <p:spPr>
          <a:xfrm>
            <a:off x="8061344" y="1495409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GEÇİŞ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MUALLA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ÖĞÜTVEREN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MURAT  ESEN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xmlns="" id="{0F7CAE0F-49FD-11E5-CDD9-26D849A845A8}"/>
              </a:ext>
            </a:extLst>
          </p:cNvPr>
          <p:cNvSpPr/>
          <p:nvPr/>
        </p:nvSpPr>
        <p:spPr>
          <a:xfrm>
            <a:off x="2989246" y="6138879"/>
            <a:ext cx="2357454" cy="413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VE BİLGİ TEKNOLOJİSİ KOMİSYONU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ERKUT BOZ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xmlns="" id="{E2C9CE9D-FEDE-7AED-5E81-72089FA67C1D}"/>
              </a:ext>
            </a:extLst>
          </p:cNvPr>
          <p:cNvSpPr/>
          <p:nvPr/>
        </p:nvSpPr>
        <p:spPr>
          <a:xfrm>
            <a:off x="8061344" y="4567243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TEKNİK ALTYAPI VE BİLİŞİM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MUSTAFA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4">
            <a:extLst>
              <a:ext uri="{FF2B5EF4-FFF2-40B4-BE49-F238E27FC236}">
                <a16:creationId xmlns:a16="http://schemas.microsoft.com/office/drawing/2014/main" xmlns="" id="{BA1E76D8-5694-3300-EC0A-6F1386A382A1}"/>
              </a:ext>
            </a:extLst>
          </p:cNvPr>
          <p:cNvSpPr/>
          <p:nvPr/>
        </p:nvSpPr>
        <p:spPr>
          <a:xfrm>
            <a:off x="2989246" y="3495673"/>
            <a:ext cx="2357453" cy="757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ENGELSİZ BİRİM DANIŞMANLIĞI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MUALLA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ÖĞÜTVEREN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MUHAMMED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RAMAZAN DEMİRCİ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xmlns="" id="{A5DAED9A-BD1E-9DF8-5DB4-F2649F77029C}"/>
              </a:ext>
            </a:extLst>
          </p:cNvPr>
          <p:cNvSpPr/>
          <p:nvPr/>
        </p:nvSpPr>
        <p:spPr>
          <a:xfrm>
            <a:off x="5561014" y="5424499"/>
            <a:ext cx="2428892" cy="111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DİLEK VE ŞİKÂYETLERİ DEĞERLENDİRME KOMİSYONU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MİRAÇ ŞİRİN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SEVİLAY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KILINÇARSLAN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xmlns="" id="{CAA4FD70-3BC1-A071-22FA-1CF7A244B6B3}"/>
              </a:ext>
            </a:extLst>
          </p:cNvPr>
          <p:cNvSpPr/>
          <p:nvPr/>
        </p:nvSpPr>
        <p:spPr>
          <a:xfrm>
            <a:off x="8061344" y="5353061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 VE ORYANTASYON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OKTAY ORÇUN BEKEN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ÖMER TURANLI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14">
            <a:extLst>
              <a:ext uri="{FF2B5EF4-FFF2-40B4-BE49-F238E27FC236}">
                <a16:creationId xmlns:a16="http://schemas.microsoft.com/office/drawing/2014/main" xmlns="" id="{E2C9CE9D-FEDE-7AED-5E81-72089FA67C1D}"/>
              </a:ext>
            </a:extLst>
          </p:cNvPr>
          <p:cNvSpPr/>
          <p:nvPr/>
        </p:nvSpPr>
        <p:spPr>
          <a:xfrm>
            <a:off x="8061344" y="6138879"/>
            <a:ext cx="2428892" cy="553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GÜSEM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MİRAÇ ŞİRİN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DR. DENİZ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458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970</Words>
  <Application>Microsoft Office PowerPoint</Application>
  <PresentationFormat>Özel</PresentationFormat>
  <Paragraphs>204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Office Theme</vt:lpstr>
      <vt:lpstr>Slayt 1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organizasyon Å�emasÄ± (1)</dc:title>
  <dc:creator>RÃ¼zgar</dc:creator>
  <cp:lastModifiedBy>miraç</cp:lastModifiedBy>
  <cp:revision>74</cp:revision>
  <dcterms:created xsi:type="dcterms:W3CDTF">2020-09-24T10:32:56Z</dcterms:created>
  <dcterms:modified xsi:type="dcterms:W3CDTF">2025-08-28T10:08:34Z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LastSaved">
    <vt:filetime>2020-09-24T00:00:00Z</vt:filetime>
  </property>
</Properties>
</file>